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 type="screen16x9"/>
  <p:notesSz cx="6858000" cy="9144000"/>
  <p:embeddedFontLst>
    <p:embeddedFont>
      <p:font typeface="Malgun Gothic" panose="020B0503020000020004" pitchFamily="34" charset="-127"/>
      <p:regular r:id="rId32"/>
      <p:bold r:id="rId33"/>
    </p:embeddedFont>
    <p:embeddedFont>
      <p:font typeface="Malgun Gothic" panose="020B0503020000020004" pitchFamily="34" charset="-127"/>
      <p:regular r:id="rId32"/>
      <p:bold r:id="rId33"/>
    </p:embeddedFont>
    <p:embeddedFont>
      <p:font typeface="Catamaran Light"/>
      <p:regular r:id="rId34"/>
      <p:bold r:id="rId34"/>
    </p:embeddedFont>
    <p:embeddedFont>
      <p:font typeface="Fira Sans Extra Condensed Medium"/>
      <p:regular r:id="rId34"/>
      <p:bold r:id="rId34"/>
      <p:italic r:id="rId34"/>
      <p:boldItalic r:id="rId34"/>
    </p:embeddedFont>
    <p:embeddedFont>
      <p:font typeface="Livvic"/>
      <p:regular r:id="rId34"/>
      <p:bold r:id="rId34"/>
      <p:italic r:id="rId34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NUL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804f0bb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7804f0bbd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804f0bb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7804f0bb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데이터 중에서도 날씨로 인하여서 지연이된 비행기에 대한 데이터에 관심이 생겨서 대표적으로 비행기 티켓값과 비행거리 등의 데이터 연성을 분석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대표적으로 </a:t>
            </a:r>
            <a:r>
              <a:rPr lang="ko">
                <a:solidFill>
                  <a:schemeClr val="dk1"/>
                </a:solidFill>
              </a:rPr>
              <a:t>캐나다로 가는 비행기의 평균 비행거리에 대한 쿼리의 결과는</a:t>
            </a:r>
            <a:r>
              <a:rPr lang="ko"/>
              <a:t> 약 6500km정도가 되는 것을 확인 했으며, 비행기 값은 가장 높은 값이 </a:t>
            </a:r>
            <a:r>
              <a:rPr lang="ko">
                <a:solidFill>
                  <a:schemeClr val="dk1"/>
                </a:solidFill>
              </a:rPr>
              <a:t>약 1100불 정도 되는 것</a:t>
            </a:r>
            <a:r>
              <a:rPr lang="ko"/>
              <a:t>으로 구성되어 있음을 확인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7804f0bbd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7804f0bbd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 대시보드의 구성은 항공편의 지연과 취소에 초점을 맞췄습니다.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일주일 전체의 데이터를 표시하는것은 주황색, 오늘 하루로 필터링한 모습은 파란색 그래프로 그렸습니다.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전체적인 모습입니다.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7804f0bbd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7804f0bbd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윗부분부터 보여드리면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일주일간,하루의 총 항공편 숫자와 지연, 취소된 숫자 그리고 지연된 이유를 파이그래프로 표시했습니다.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7804f0bbd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7804f0bbd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목적지의 지연 이유를 워드크라우드로 표현했고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오른쪽은 전체적인 데이터를 테이블로 보여줍니다.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7804f0bbd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7804f0bbd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다음그래프에서 true가 항공편이 지연이나 취소가 된 숫자입니다.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아래는 전체 항공편중에서 지연이나 취소된 비행이 얼마정도인지 알 수 있는 그래프입니다.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7804f0bbd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7804f0bbd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지연된 항공편들의 이유를 비율로 나타낸 그래프입니다.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804f0bbd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804f0bbd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출발지를 서울로 입력하여 필터링한 모습입니다.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일주일간 총 </a:t>
            </a:r>
            <a:r>
              <a:rPr lang="en-US" altLang="ko" dirty="0"/>
              <a:t>53</a:t>
            </a:r>
            <a:r>
              <a:rPr lang="ko" dirty="0"/>
              <a:t>개의 항공편이 검색되었으며 오늘 </a:t>
            </a:r>
            <a:r>
              <a:rPr lang="en-US" altLang="ko" dirty="0"/>
              <a:t>9</a:t>
            </a:r>
            <a:r>
              <a:rPr lang="ko" dirty="0"/>
              <a:t>건의 항공편</a:t>
            </a:r>
            <a:r>
              <a:rPr lang="ko-KR" altLang="en-US" dirty="0"/>
              <a:t>중 </a:t>
            </a:r>
            <a:r>
              <a:rPr lang="en-US" altLang="ko-KR" dirty="0"/>
              <a:t>2</a:t>
            </a:r>
            <a:r>
              <a:rPr lang="ko-KR" altLang="en-US" dirty="0"/>
              <a:t>건이 </a:t>
            </a:r>
            <a:r>
              <a:rPr lang="ko" altLang="en-US" dirty="0"/>
              <a:t>항공기와</a:t>
            </a:r>
            <a:r>
              <a:rPr lang="ko-KR" altLang="en-US" dirty="0"/>
              <a:t> </a:t>
            </a:r>
            <a:r>
              <a:rPr lang="ko-KR" altLang="en-US" dirty="0" err="1"/>
              <a:t>날씨로인해</a:t>
            </a:r>
            <a:r>
              <a:rPr lang="ko" dirty="0"/>
              <a:t> 지연되었</a:t>
            </a:r>
            <a:r>
              <a:rPr lang="ko" altLang="en-US" dirty="0"/>
              <a:t>고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건이 취소되었음</a:t>
            </a:r>
            <a:r>
              <a:rPr lang="ko" dirty="0"/>
              <a:t>을 알 수 있습니다.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7804f0bbd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7804f0bbd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두번째 대시보드의 구성은 세계 지도를 기준으로 데이터를 주입 하여 항공권과 </a:t>
            </a:r>
            <a:r>
              <a:rPr lang="ko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Delays &amp;&amp; 취소를 그렸습니다.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일주일 데이터를 기준으로 구성하였으며  지도가 매력적입니다.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7804f0bb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7804f0bb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시간은 </a:t>
            </a:r>
            <a:r>
              <a:rPr lang="ko">
                <a:solidFill>
                  <a:schemeClr val="dk1"/>
                </a:solidFill>
              </a:rPr>
              <a:t>00:00 ~ 12:00  기준이며 자유롭게 설정이 가능하다.</a:t>
            </a: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10/26 ~ 11/01 취소된 비행을   퍼센트로 표현했습니다.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필터링해서 특정날만 확인도 가능하다.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7804f0bbd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7804f0bbd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비주얼라이제이션 기능중 카운트 맵의 기능을 활용해서 항공권을 표시하였습니다.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7804f0bb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7804f0bb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7804f0bbd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7804f0bbd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국제 공항에 데이터과 항공권 데이터를 연동시켜 연동되어 있는 항공권의  수를 표시 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출발지와 목적지 데이터를 적용시켜 곡선으로 표시 했으며 인천은 60곳과 연결되었으며 133 항공권이 있습니다.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7804f0bbd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7804f0bbd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로드맵 기능과 </a:t>
            </a:r>
            <a:r>
              <a:rPr lang="ko" b="1">
                <a:solidFill>
                  <a:schemeClr val="dk1"/>
                </a:solidFill>
              </a:rPr>
              <a:t>heat map</a:t>
            </a:r>
            <a:r>
              <a:rPr lang="ko" b="1"/>
              <a:t> 기능을 응용하여 세계 항공권을 표시 했습니다.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녹색이 진할수록 항공권이 많음을 뜻합니다.</a:t>
            </a:r>
            <a:endParaRPr b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7804f0bbd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7804f0bbd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로드맵 기능과 heat map 기능을 응용하여 대한민국 항공권을 표시 했습니다.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인천이며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7804f0bbd_7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7804f0bbd_7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소개하는 내용은 날씨에 따라 딜레이가 된 비행기에 대해서 연관 관계가 있는지 분석해보는 대시 보드를 생성함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전체적인 모습은 다음과 같음. 제일 위의 city를 선택함으로 필터링이 가능하게 구현을 하였음.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7804f0bbd_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7804f0bbd_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소개하는 내용은 날씨에 따라 딜레이가 된 비행기에 대해서 비행기 티켓값과 비행거리에 대한 중간값을 정리한 대시보드. 총 항공편은 2600대 정도임.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표에서 확인 할 수 있듯이 날씨에 의해서 딜레이가 되면서 비행거리가 가장긴 경우의 비행기 티켓 요금을 공짜로 이용했음을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추가적으로 딜레이된 티켓 요금들은 평균적으로 500불에서 700불 정도 형성됨을 알 수 있음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804f0bbd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804f0bbd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히트 맵을 통한 delay를 분석한 시각화 자료이다. 총 기간 동안의 2600대 정도의 비행기록이 있으며, 그중에 75퍼센트는 딜레이가 없었다. 계속해서 분석 중인 날씨로 인한 지연의 경우, 딜레이 사연의 2.5% 정도를 차지하고 있으며, 출발지 기준으로 이탈리아가 20프로 정도로 제일 많이 차지 했고, 그 뒤로 미국 15프로, 일본 6프로 정도의 수준을 나타내는 것으로 확인을 할 수 있었다.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7804f0bbd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7804f0bbd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지도 대시보드에는 날씨로 인해서 지연된 비행기들의 분포와 지도에 그 티켓값을 나타내는 방식으로 표현을 하였다. 기준은 출발지를 마커로 하며, 날씨로 인한 지연 시간이 3시간 이상인 케이스에 해당된다,. 지도를 보면 대략 알 수 있듯이 유럽지역 출발 했을 때의 날씨로 인한 지연이 된 경우가 많은 것을 확인 할 수 있었고 비행기 티켓값도 어느정도 더 비싼 것을 알 수 있음. 정확한 상관관계는 알 수 없었지만, 추가 데이터 분석을 통해서 상관관계를 파악할 수 있는 데이터도 추후에 생성할 수 있을 정도로 툴을 익히고 배울 수 있는 시간이었음.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7804f0bbd_7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7804f0bbd_7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d60a50a1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fd60a50a1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7804f0bbd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7804f0bbd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기존에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vmware에서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리눅스를 설치하여 사용하였는데 느렸습니다.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이유를 조사해보니 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1그림 처럼 각각 .Guest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생성했으며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OS를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독립적으로 생성해서 사용하고 있었습니다. 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2.gusest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마다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커널을 거쳐서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통신해서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느렸습니다.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그래서 host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os인 윈도우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환경에서만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elk환경을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사용하자는 의견이 있었습니다.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하지만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환경에서도 데이터를 주입하거나 각각에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애플리케이션이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 처리하는데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있어서 문제가 있어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환경 분산 환경을 구성할 필요를 느껴서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도커를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사용했습니다.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기본적으로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도커는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커널을 공유하며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 커 엔진을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통해서 guest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없이 한 환경에서 서버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셋팅이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가능하며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독립적인 리눅스 환경 구성이 가능해서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애플리케이션을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분산으로 처리할 수 있습니다</a:t>
            </a:r>
            <a:r>
              <a:rPr lang="ko" sz="1150">
                <a:solidFill>
                  <a:schemeClr val="dk1"/>
                </a:solidFill>
                <a:highlight>
                  <a:srgbClr val="FAFAFA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150">
              <a:solidFill>
                <a:schemeClr val="dk1"/>
              </a:solidFill>
              <a:highlight>
                <a:srgbClr val="FAFAFA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7804f0bb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7804f0bb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Elasticsearch, Logstash, Kibana 도커를 사용해서 구축하였습니다.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기본 환경은 크게 워커 노드와 마스터 노드가 있으며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컨테이너 를 3개 생성하여 구축 하였고 도커 스웜을 통해 컨테이너 환경을 관리하였습니다. 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네트워크는 브릿지 형태입니다. 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7804f0bb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7804f0bb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다음은 구축한 환경을 실행한 영상입니다.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7804f0bb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7804f0bb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741"/>
                </a:solidFill>
                <a:highlight>
                  <a:srgbClr val="F7F7F7"/>
                </a:highlight>
              </a:rPr>
              <a:t>다음은 구축한 환경을 실행한 영상입니다.</a:t>
            </a: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43741"/>
              </a:solidFill>
              <a:highlight>
                <a:srgbClr val="F7F7F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8824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7804f0bbd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7804f0bbd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도커 스웜을 사용하니 너무 빨랐습니다.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804f0bb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7804f0bb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임포트된 데이터를 dev 툴을 이용해서 쿼리를 통한 기본적인 data 검색과 매핑 데이터 확인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매핑 데이터를 구체적으로 확인해보면 Cancelled 필드는 불리언, 목적지나 출발지 관련 정보는 키워드 형태, 그리고 요금 등은 float형태를 가지고 있음을 알 수 있었음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7804f0bb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7804f0bb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외에도 다양한 쿼리를 통해서 데이터 분석을 진행함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예를 들어서 목적지가 미국인 데이터, 날씨로 인해서 지연된 비행기 데이터 확인, 지연된 시간 range를 설정해 데이터 확인을 진행하고 결과 확인.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통해서 데이터의 구성하고 있는 필드값 등을 확인 할 수 있었음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2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">
  <p:cSld name="CUSTOM_3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subTitle" idx="2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ctrTitle" idx="3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subTitle" idx="4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 idx="5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ctrTitle" idx="6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geurim/CS-study/blob/main/contents/operating-syste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moji-copy.com/ko/%EB%82%B4%EB%BF%9C%EB%8A%94-%EA%B3%A0%EB%9E%98-%EC%9D%B4%EB%AA%A8%ED%8B%B0%EC%BD%98-%EB%B3%B5%EC%82%AC-%EB%B6%99%EC%97%AC-%EB%84%A3%EA%B8%B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moji-copy.com/ko/%EB%82%B4%EB%BF%9C%EB%8A%94-%EA%B3%A0%EB%9E%98-%EC%9D%B4%EB%AA%A8%ED%8B%B0%EC%BD%98-%EB%B3%B5%EC%82%AC-%EB%B6%99%EC%97%AC-%EB%84%A3%EA%B8%B0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emoji-copy.com/ko/%EB%82%B4%EB%BF%9C%EB%8A%94-%EA%B3%A0%EB%9E%98-%EC%9D%B4%EB%AA%A8%ED%8B%B0%EC%BD%98-%EB%B3%B5%EC%82%AC-%EB%B6%99%EC%97%AC-%EB%84%A3%EA%B8%B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hyperlink" Target="https://emoji-copy.com/ko/%EB%82%B4%EB%BF%9C%EB%8A%94-%EA%B3%A0%EB%9E%98-%EC%9D%B4%EB%AA%A8%ED%8B%B0%EC%BD%98-%EB%B3%B5%EC%82%AC-%EB%B6%99%EC%97%AC-%EB%84%A3%EA%B8%B0/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-table.com/kr/sets/emoj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 rotWithShape="1">
          <a:blip r:embed="rId3">
            <a:alphaModFix/>
          </a:blip>
          <a:srcRect t="514" b="514"/>
          <a:stretch/>
        </p:blipFill>
        <p:spPr>
          <a:xfrm flipH="1">
            <a:off x="2214591" y="0"/>
            <a:ext cx="692940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Flight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3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</a:rPr>
              <a:t>MINI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8" name="Google Shape;168;p3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2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42"/>
          <p:cNvGrpSpPr/>
          <p:nvPr/>
        </p:nvGrpSpPr>
        <p:grpSpPr>
          <a:xfrm>
            <a:off x="294778" y="548394"/>
            <a:ext cx="3638707" cy="4758121"/>
            <a:chOff x="232475" y="389700"/>
            <a:chExt cx="3789925" cy="5027600"/>
          </a:xfrm>
        </p:grpSpPr>
        <p:pic>
          <p:nvPicPr>
            <p:cNvPr id="254" name="Google Shape;25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863" y="389700"/>
              <a:ext cx="3588926" cy="264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42"/>
            <p:cNvPicPr preferRelativeResize="0"/>
            <p:nvPr/>
          </p:nvPicPr>
          <p:blipFill rotWithShape="1">
            <a:blip r:embed="rId4">
              <a:alphaModFix/>
            </a:blip>
            <a:srcRect r="-3960"/>
            <a:stretch/>
          </p:blipFill>
          <p:spPr>
            <a:xfrm>
              <a:off x="232475" y="2571750"/>
              <a:ext cx="3789925" cy="2845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" name="Google Shape;256;p42"/>
          <p:cNvPicPr preferRelativeResize="0"/>
          <p:nvPr/>
        </p:nvPicPr>
        <p:blipFill rotWithShape="1">
          <a:blip r:embed="rId5">
            <a:alphaModFix/>
          </a:blip>
          <a:srcRect r="39397"/>
          <a:stretch/>
        </p:blipFill>
        <p:spPr>
          <a:xfrm>
            <a:off x="4657800" y="549875"/>
            <a:ext cx="2763950" cy="32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 rotWithShape="1">
          <a:blip r:embed="rId6">
            <a:alphaModFix/>
          </a:blip>
          <a:srcRect r="46018" b="32623"/>
          <a:stretch/>
        </p:blipFill>
        <p:spPr>
          <a:xfrm>
            <a:off x="5795028" y="2705825"/>
            <a:ext cx="2917049" cy="183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Query </a:t>
            </a:r>
            <a:r>
              <a:rPr lang="ko" sz="2000">
                <a:solidFill>
                  <a:srgbClr val="24292F"/>
                </a:solidFill>
                <a:highlight>
                  <a:schemeClr val="lt1"/>
                </a:highlight>
              </a:rPr>
              <a:t>📂</a:t>
            </a:r>
            <a:r>
              <a:rPr lang="ko" sz="1800">
                <a:solidFill>
                  <a:srgbClr val="8AB4F8"/>
                </a:solidFill>
                <a:highlight>
                  <a:schemeClr val="lt1"/>
                </a:highlight>
              </a:rPr>
              <a:t>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 rotWithShape="1">
          <a:blip r:embed="rId3">
            <a:alphaModFix/>
          </a:blip>
          <a:srcRect t="2874"/>
          <a:stretch/>
        </p:blipFill>
        <p:spPr>
          <a:xfrm>
            <a:off x="0" y="172700"/>
            <a:ext cx="9220372" cy="490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(Week &amp; Today)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4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00" y="723925"/>
            <a:ext cx="6208079" cy="19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600" y="2720800"/>
            <a:ext cx="6208050" cy="19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(Delayed and Cancelled)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5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0875"/>
            <a:ext cx="8839204" cy="35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(Word cloud &amp; Table)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6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50" y="778475"/>
            <a:ext cx="8147712" cy="3863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(graph)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7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19450"/>
            <a:ext cx="8991601" cy="21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(graph)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8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FD7E-EB48-D145-8D29-94FE1D7169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" y="548400"/>
            <a:ext cx="9144000" cy="4517149"/>
          </a:xfrm>
          <a:prstGeom prst="rect">
            <a:avLst/>
          </a:prstGeom>
        </p:spPr>
      </p:pic>
      <p:sp>
        <p:nvSpPr>
          <p:cNvPr id="307" name="Google Shape;307;p48"/>
          <p:cNvSpPr/>
          <p:nvPr/>
        </p:nvSpPr>
        <p:spPr>
          <a:xfrm>
            <a:off x="3054682" y="674076"/>
            <a:ext cx="1447800" cy="242100"/>
          </a:xfrm>
          <a:prstGeom prst="rect">
            <a:avLst/>
          </a:prstGeom>
          <a:noFill/>
          <a:ln w="28575" cap="flat" cmpd="sng">
            <a:solidFill>
              <a:srgbClr val="FF00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8"/>
          <p:cNvSpPr/>
          <p:nvPr/>
        </p:nvSpPr>
        <p:spPr>
          <a:xfrm>
            <a:off x="40350" y="674076"/>
            <a:ext cx="1447800" cy="242100"/>
          </a:xfrm>
          <a:prstGeom prst="rect">
            <a:avLst/>
          </a:prstGeom>
          <a:noFill/>
          <a:ln w="28575" cap="flat" cmpd="sng">
            <a:solidFill>
              <a:srgbClr val="FF00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(Filtering)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/>
          <p:cNvPicPr preferRelativeResize="0"/>
          <p:nvPr/>
        </p:nvPicPr>
        <p:blipFill rotWithShape="1">
          <a:blip r:embed="rId3">
            <a:alphaModFix/>
          </a:blip>
          <a:srcRect l="-1214" t="17777" b="3525"/>
          <a:stretch/>
        </p:blipFill>
        <p:spPr>
          <a:xfrm>
            <a:off x="76838" y="626075"/>
            <a:ext cx="8979973" cy="21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 rotWithShape="1">
          <a:blip r:embed="rId4">
            <a:alphaModFix/>
          </a:blip>
          <a:srcRect t="22575" b="3743"/>
          <a:stretch/>
        </p:blipFill>
        <p:spPr>
          <a:xfrm>
            <a:off x="122250" y="2811700"/>
            <a:ext cx="8909926" cy="21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9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9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ctrTitle"/>
          </p:nvPr>
        </p:nvSpPr>
        <p:spPr>
          <a:xfrm>
            <a:off x="826400" y="62375"/>
            <a:ext cx="63567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DashBoard (ADD)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 rotWithShape="1">
          <a:blip r:embed="rId3">
            <a:alphaModFix/>
          </a:blip>
          <a:srcRect t="-2923"/>
          <a:stretch/>
        </p:blipFill>
        <p:spPr>
          <a:xfrm>
            <a:off x="290775" y="519575"/>
            <a:ext cx="8512324" cy="4245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0563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DashBoard (Delays &amp;&amp; 취소)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25" name="Google Shape;325;p5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0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0"/>
          <p:cNvSpPr/>
          <p:nvPr/>
        </p:nvSpPr>
        <p:spPr>
          <a:xfrm>
            <a:off x="290775" y="677575"/>
            <a:ext cx="1718400" cy="20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t="5051"/>
          <a:stretch/>
        </p:blipFill>
        <p:spPr>
          <a:xfrm>
            <a:off x="561475" y="863250"/>
            <a:ext cx="8071175" cy="37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1265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DashBoard (flights count)</a:t>
            </a:r>
            <a:endParaRPr sz="2400" b="1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highlight>
                <a:schemeClr val="lt1"/>
              </a:highlight>
            </a:endParaRPr>
          </a:p>
        </p:txBody>
      </p:sp>
      <p:sp>
        <p:nvSpPr>
          <p:cNvPr id="334" name="Google Shape;334;p51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1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3407572" y="835181"/>
            <a:ext cx="2739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+mj-ea"/>
                <a:ea typeface="+mj-ea"/>
              </a:rPr>
              <a:t>docker를 사용하여 ELK 환경 구축</a:t>
            </a:r>
            <a:endParaRPr sz="1300" dirty="0">
              <a:latin typeface="+mj-ea"/>
              <a:ea typeface="+mj-ea"/>
            </a:endParaRPr>
          </a:p>
        </p:txBody>
      </p:sp>
      <p:sp>
        <p:nvSpPr>
          <p:cNvPr id="174" name="Google Shape;174;p35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ctrTitle" idx="9"/>
          </p:nvPr>
        </p:nvSpPr>
        <p:spPr>
          <a:xfrm>
            <a:off x="222744" y="16932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✈️ </a:t>
            </a:r>
            <a:r>
              <a:rPr lang="ko" sz="2400" dirty="0">
                <a:solidFill>
                  <a:schemeClr val="lt1"/>
                </a:solidFill>
              </a:rPr>
              <a:t>INDEX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76" name="Google Shape;176;p35"/>
          <p:cNvSpPr txBox="1">
            <a:spLocks noGrp="1"/>
          </p:cNvSpPr>
          <p:nvPr>
            <p:ph type="subTitle" idx="7"/>
          </p:nvPr>
        </p:nvSpPr>
        <p:spPr>
          <a:xfrm>
            <a:off x="3427997" y="3846797"/>
            <a:ext cx="201758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+mj-ea"/>
                <a:ea typeface="+mj-ea"/>
              </a:rPr>
              <a:t>dashboard 구축 및 설명</a:t>
            </a:r>
            <a:endParaRPr sz="1300" dirty="0">
              <a:latin typeface="+mj-ea"/>
              <a:ea typeface="+mj-ea"/>
            </a:endParaRPr>
          </a:p>
        </p:txBody>
      </p:sp>
      <p:sp>
        <p:nvSpPr>
          <p:cNvPr id="177" name="Google Shape;177;p35"/>
          <p:cNvSpPr txBox="1">
            <a:spLocks noGrp="1"/>
          </p:cNvSpPr>
          <p:nvPr>
            <p:ph type="ctrTitle" idx="6"/>
          </p:nvPr>
        </p:nvSpPr>
        <p:spPr>
          <a:xfrm>
            <a:off x="3427999" y="34326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Dashboard </a:t>
            </a:r>
            <a:r>
              <a:rPr lang="ko" sz="1650" b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📖</a:t>
            </a:r>
            <a:r>
              <a:rPr lang="ko" sz="16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endParaRPr sz="150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 idx="8"/>
          </p:nvPr>
        </p:nvSpPr>
        <p:spPr>
          <a:xfrm>
            <a:off x="2023007" y="36950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35"/>
          <p:cNvSpPr txBox="1">
            <a:spLocks noGrp="1"/>
          </p:cNvSpPr>
          <p:nvPr>
            <p:ph type="ctrTitle"/>
          </p:nvPr>
        </p:nvSpPr>
        <p:spPr>
          <a:xfrm>
            <a:off x="3391246" y="40380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docker &amp;&amp; ELK </a:t>
            </a:r>
            <a:r>
              <a:rPr lang="ko" sz="2300" b="0" dirty="0">
                <a:solidFill>
                  <a:srgbClr val="8AB4F8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🐳</a:t>
            </a:r>
            <a:endParaRPr sz="900"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ctrTitle" idx="3"/>
          </p:nvPr>
        </p:nvSpPr>
        <p:spPr>
          <a:xfrm>
            <a:off x="3425264" y="21386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Data </a:t>
            </a:r>
            <a:r>
              <a:rPr lang="ko" sz="2000" b="0" dirty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📂</a:t>
            </a:r>
            <a:endParaRPr sz="2000" b="0" dirty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subTitle" idx="4"/>
          </p:nvPr>
        </p:nvSpPr>
        <p:spPr>
          <a:xfrm>
            <a:off x="3376950" y="2402725"/>
            <a:ext cx="30728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latin typeface="+mj-ea"/>
                <a:ea typeface="+mj-ea"/>
              </a:rPr>
              <a:t>쿼리를 통한 데이터, 인덱스, 매핑 확인</a:t>
            </a:r>
            <a:endParaRPr sz="1300" dirty="0">
              <a:latin typeface="+mj-ea"/>
              <a:ea typeface="+mj-ea"/>
            </a:endParaRPr>
          </a:p>
        </p:txBody>
      </p:sp>
      <p:sp>
        <p:nvSpPr>
          <p:cNvPr id="183" name="Google Shape;183;p35"/>
          <p:cNvSpPr txBox="1">
            <a:spLocks noGrp="1"/>
          </p:cNvSpPr>
          <p:nvPr>
            <p:ph type="title" idx="5"/>
          </p:nvPr>
        </p:nvSpPr>
        <p:spPr>
          <a:xfrm>
            <a:off x="2023007" y="21745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/>
          <p:cNvPicPr preferRelativeResize="0"/>
          <p:nvPr/>
        </p:nvPicPr>
        <p:blipFill rotWithShape="1">
          <a:blip r:embed="rId3">
            <a:alphaModFix/>
          </a:blip>
          <a:srcRect t="4297"/>
          <a:stretch/>
        </p:blipFill>
        <p:spPr>
          <a:xfrm>
            <a:off x="501325" y="707325"/>
            <a:ext cx="8151375" cy="40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DashBoard (항공권)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2" name="Google Shape;342;p52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2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0" y="633975"/>
            <a:ext cx="8241625" cy="40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" sz="2400" b="1" dirty="0">
                <a:latin typeface="Livvic"/>
                <a:ea typeface="Livvic"/>
                <a:cs typeface="Livvic"/>
                <a:sym typeface="Livvic"/>
              </a:rPr>
              <a:t>DashBoard (</a:t>
            </a:r>
            <a:r>
              <a:rPr lang="ko" sz="2400" b="1" dirty="0">
                <a:latin typeface="+mj-ea"/>
                <a:ea typeface="+mj-ea"/>
                <a:cs typeface="Livvic"/>
                <a:sym typeface="Livvic"/>
              </a:rPr>
              <a:t>세계 항공권</a:t>
            </a:r>
            <a:r>
              <a:rPr lang="ko" sz="2400" b="1" dirty="0">
                <a:latin typeface="Livvic"/>
                <a:ea typeface="Livvic"/>
                <a:cs typeface="Livvic"/>
                <a:sym typeface="Livvic"/>
              </a:rPr>
              <a:t>)</a:t>
            </a:r>
            <a:endParaRPr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chemeClr val="lt1"/>
              </a:highlight>
            </a:endParaRPr>
          </a:p>
        </p:txBody>
      </p:sp>
      <p:sp>
        <p:nvSpPr>
          <p:cNvPr id="350" name="Google Shape;350;p53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3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375" y="495800"/>
            <a:ext cx="7984227" cy="422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4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latin typeface="Livvic"/>
                <a:ea typeface="Livvic"/>
                <a:cs typeface="Livvic"/>
                <a:sym typeface="Livvic"/>
              </a:rPr>
              <a:t>DashBoard (</a:t>
            </a:r>
            <a:r>
              <a:rPr lang="ko" sz="2400" b="1" dirty="0">
                <a:latin typeface="+mj-ea"/>
                <a:ea typeface="+mj-ea"/>
                <a:cs typeface="Livvic"/>
                <a:sym typeface="Livvic"/>
              </a:rPr>
              <a:t>대한 민국</a:t>
            </a:r>
            <a:r>
              <a:rPr lang="ko" sz="2400" b="1" dirty="0">
                <a:latin typeface="Livvic"/>
                <a:ea typeface="Livvic"/>
                <a:cs typeface="Livvic"/>
                <a:sym typeface="Livvic"/>
              </a:rPr>
              <a:t>)</a:t>
            </a:r>
            <a:endParaRPr dirty="0"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69612"/>
            <a:ext cx="9143999" cy="42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5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014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DashBoard (Weather Delay)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6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014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DashBoard (Weather Delay)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 rotWithShape="1">
          <a:blip r:embed="rId3">
            <a:alphaModFix/>
          </a:blip>
          <a:srcRect l="21464" r="5226"/>
          <a:stretch/>
        </p:blipFill>
        <p:spPr>
          <a:xfrm>
            <a:off x="382800" y="763263"/>
            <a:ext cx="1939319" cy="1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4">
            <a:alphaModFix/>
          </a:blip>
          <a:srcRect b="23418"/>
          <a:stretch/>
        </p:blipFill>
        <p:spPr>
          <a:xfrm>
            <a:off x="1710238" y="1735650"/>
            <a:ext cx="6115074" cy="23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7"/>
          <p:cNvPicPr preferRelativeResize="0"/>
          <p:nvPr/>
        </p:nvPicPr>
        <p:blipFill rotWithShape="1">
          <a:blip r:embed="rId3">
            <a:alphaModFix/>
          </a:blip>
          <a:srcRect l="21464" r="5226"/>
          <a:stretch/>
        </p:blipFill>
        <p:spPr>
          <a:xfrm>
            <a:off x="765450" y="3290048"/>
            <a:ext cx="2189100" cy="14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7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50" y="667975"/>
            <a:ext cx="3675785" cy="284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339" y="1684949"/>
            <a:ext cx="5624411" cy="28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7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014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DashBoard (Weather Delay)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58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58"/>
          <p:cNvGrpSpPr/>
          <p:nvPr/>
        </p:nvGrpSpPr>
        <p:grpSpPr>
          <a:xfrm>
            <a:off x="826388" y="732250"/>
            <a:ext cx="7834625" cy="3881182"/>
            <a:chOff x="471775" y="616550"/>
            <a:chExt cx="7834625" cy="3881182"/>
          </a:xfrm>
        </p:grpSpPr>
        <p:pic>
          <p:nvPicPr>
            <p:cNvPr id="394" name="Google Shape;394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775" y="616550"/>
              <a:ext cx="4858724" cy="31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7699" y="1469425"/>
              <a:ext cx="3508701" cy="30283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58"/>
          <p:cNvSpPr txBox="1">
            <a:spLocks noGrp="1"/>
          </p:cNvSpPr>
          <p:nvPr>
            <p:ph type="ctrTitle" idx="4294967295"/>
          </p:nvPr>
        </p:nvSpPr>
        <p:spPr>
          <a:xfrm>
            <a:off x="826401" y="62375"/>
            <a:ext cx="4014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DashBoard (Weather Delay)</a:t>
            </a:r>
            <a:endParaRPr sz="2400" b="1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>
            <a:spLocks noGrp="1"/>
          </p:cNvSpPr>
          <p:nvPr>
            <p:ph type="ctrTitle"/>
          </p:nvPr>
        </p:nvSpPr>
        <p:spPr>
          <a:xfrm>
            <a:off x="2127450" y="2045550"/>
            <a:ext cx="48891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00000"/>
                </a:solidFill>
              </a:rPr>
              <a:t>Q&amp;A</a:t>
            </a:r>
            <a:endParaRPr sz="60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02" name="Google Shape;402;p59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9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>
            <a:spLocks noGrp="1"/>
          </p:cNvSpPr>
          <p:nvPr>
            <p:ph type="ctrTitle"/>
          </p:nvPr>
        </p:nvSpPr>
        <p:spPr>
          <a:xfrm>
            <a:off x="2127450" y="2045550"/>
            <a:ext cx="48891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000000"/>
                </a:solidFill>
              </a:rPr>
              <a:t>THANK YOU!</a:t>
            </a:r>
            <a:endParaRPr sz="60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409" name="Google Shape;409;p6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0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ctrTitle"/>
          </p:nvPr>
        </p:nvSpPr>
        <p:spPr>
          <a:xfrm>
            <a:off x="750201" y="62375"/>
            <a:ext cx="44988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docker 사용한 이유</a:t>
            </a:r>
            <a:r>
              <a:rPr lang="ko" dirty="0"/>
              <a:t>  🤷🤷‍♀️</a:t>
            </a:r>
            <a:endParaRPr dirty="0">
              <a:highlight>
                <a:schemeClr val="lt1"/>
              </a:highlight>
            </a:endParaRPr>
          </a:p>
        </p:txBody>
      </p:sp>
      <p:sp>
        <p:nvSpPr>
          <p:cNvPr id="189" name="Google Shape;189;p36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6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t="-7863"/>
          <a:stretch/>
        </p:blipFill>
        <p:spPr>
          <a:xfrm>
            <a:off x="968750" y="849125"/>
            <a:ext cx="7206500" cy="37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84" y="2910400"/>
            <a:ext cx="2607125" cy="17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7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797" y="1110768"/>
            <a:ext cx="3705200" cy="322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390" y="1601313"/>
            <a:ext cx="26071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395" y="288175"/>
            <a:ext cx="2607125" cy="17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110" y="702275"/>
            <a:ext cx="893727" cy="89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2073" y="3424412"/>
            <a:ext cx="693900" cy="6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985" y="2114750"/>
            <a:ext cx="893725" cy="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838200" y="-8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+mj-ea"/>
                <a:ea typeface="+mj-ea"/>
                <a:cs typeface="Livvic"/>
                <a:sym typeface="Livvic"/>
              </a:rPr>
              <a:t>docker &amp;&amp; ELK</a:t>
            </a:r>
            <a:r>
              <a:rPr lang="ko" sz="2400" b="1" dirty="0">
                <a:solidFill>
                  <a:schemeClr val="dk1"/>
                </a:solidFill>
                <a:highlight>
                  <a:schemeClr val="lt1"/>
                </a:highlight>
                <a:latin typeface="+mj-ea"/>
                <a:ea typeface="+mj-ea"/>
                <a:cs typeface="Livvic"/>
                <a:sym typeface="Livvic"/>
              </a:rPr>
              <a:t> </a:t>
            </a:r>
            <a:r>
              <a:rPr lang="ko" sz="2800" dirty="0">
                <a:solidFill>
                  <a:srgbClr val="8AB4F8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🐳</a:t>
            </a:r>
            <a:endParaRPr sz="24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8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97" y="1110768"/>
            <a:ext cx="3705200" cy="322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838200" y="-8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+mj-ea"/>
                <a:ea typeface="+mj-ea"/>
                <a:cs typeface="Livvic"/>
                <a:sym typeface="Livvic"/>
              </a:rPr>
              <a:t>실행영상</a:t>
            </a:r>
            <a:r>
              <a:rPr lang="ko" sz="2400" b="1" dirty="0">
                <a:solidFill>
                  <a:schemeClr val="dk1"/>
                </a:solidFill>
                <a:highlight>
                  <a:schemeClr val="lt1"/>
                </a:highlight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ko" sz="2800" dirty="0">
                <a:solidFill>
                  <a:srgbClr val="8AB4F8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🐳</a:t>
            </a:r>
            <a:endParaRPr sz="2400"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8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8"/>
          <p:cNvSpPr txBox="1"/>
          <p:nvPr/>
        </p:nvSpPr>
        <p:spPr>
          <a:xfrm>
            <a:off x="838200" y="-8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chemeClr val="dk1"/>
                </a:solidFill>
                <a:latin typeface="+mj-ea"/>
                <a:ea typeface="+mj-ea"/>
                <a:cs typeface="Livvic"/>
                <a:sym typeface="Livvic"/>
              </a:rPr>
              <a:t>실행영상</a:t>
            </a:r>
            <a:r>
              <a:rPr lang="ko" sz="2400" b="1" dirty="0">
                <a:solidFill>
                  <a:schemeClr val="dk1"/>
                </a:solidFill>
                <a:highlight>
                  <a:schemeClr val="lt1"/>
                </a:highlight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ko" sz="2800" dirty="0">
                <a:solidFill>
                  <a:srgbClr val="8AB4F8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🐳</a:t>
            </a:r>
            <a:endParaRPr sz="2400" dirty="0">
              <a:highlight>
                <a:schemeClr val="lt1"/>
              </a:highlight>
            </a:endParaRPr>
          </a:p>
        </p:txBody>
      </p:sp>
      <p:pic>
        <p:nvPicPr>
          <p:cNvPr id="2" name="elkdocker" descr="elkdocker">
            <a:hlinkClick r:id="" action="ppaction://media"/>
            <a:extLst>
              <a:ext uri="{FF2B5EF4-FFF2-40B4-BE49-F238E27FC236}">
                <a16:creationId xmlns:a16="http://schemas.microsoft.com/office/drawing/2014/main" id="{70BC84F9-0B6B-234D-B425-2AD981041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640" r="2444"/>
          <a:stretch/>
        </p:blipFill>
        <p:spPr>
          <a:xfrm>
            <a:off x="636814" y="469702"/>
            <a:ext cx="7886700" cy="46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ctrTitle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빠르다</a:t>
            </a:r>
            <a:r>
              <a:rPr lang="ko" dirty="0">
                <a:highlight>
                  <a:schemeClr val="lt1"/>
                </a:highlight>
              </a:rPr>
              <a:t> </a:t>
            </a:r>
            <a:r>
              <a:rPr lang="ko" sz="2000" b="0" dirty="0">
                <a:solidFill>
                  <a:srgbClr val="8AB4F8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🚀</a:t>
            </a:r>
            <a:endParaRPr sz="2900" dirty="0">
              <a:highlight>
                <a:schemeClr val="lt1"/>
              </a:highlight>
            </a:endParaRPr>
          </a:p>
        </p:txBody>
      </p:sp>
      <p:sp>
        <p:nvSpPr>
          <p:cNvPr id="219" name="Google Shape;219;p39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9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925" y="852487"/>
            <a:ext cx="65341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0"/>
          <p:cNvGrpSpPr/>
          <p:nvPr/>
        </p:nvGrpSpPr>
        <p:grpSpPr>
          <a:xfrm>
            <a:off x="-247925" y="375450"/>
            <a:ext cx="4425700" cy="3347700"/>
            <a:chOff x="-170500" y="117325"/>
            <a:chExt cx="4425700" cy="3347700"/>
          </a:xfrm>
        </p:grpSpPr>
        <p:pic>
          <p:nvPicPr>
            <p:cNvPr id="227" name="Google Shape;22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0500" y="117325"/>
              <a:ext cx="4401322" cy="1910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6125" y="1554625"/>
              <a:ext cx="4401325" cy="1910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40"/>
          <p:cNvPicPr preferRelativeResize="0"/>
          <p:nvPr/>
        </p:nvPicPr>
        <p:blipFill rotWithShape="1">
          <a:blip r:embed="rId5">
            <a:alphaModFix/>
          </a:blip>
          <a:srcRect l="50433"/>
          <a:stretch/>
        </p:blipFill>
        <p:spPr>
          <a:xfrm>
            <a:off x="4109871" y="375450"/>
            <a:ext cx="4591106" cy="39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 rotWithShape="1">
          <a:blip r:embed="rId6">
            <a:alphaModFix/>
          </a:blip>
          <a:srcRect r="43486"/>
          <a:stretch/>
        </p:blipFill>
        <p:spPr>
          <a:xfrm>
            <a:off x="5941975" y="1223763"/>
            <a:ext cx="2825700" cy="3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0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Query </a:t>
            </a:r>
            <a:r>
              <a:rPr lang="ko" sz="2000">
                <a:solidFill>
                  <a:srgbClr val="24292F"/>
                </a:solidFill>
                <a:highlight>
                  <a:schemeClr val="lt1"/>
                </a:highlight>
              </a:rPr>
              <a:t>📂</a:t>
            </a:r>
            <a:r>
              <a:rPr lang="ko" sz="1800">
                <a:solidFill>
                  <a:srgbClr val="8AB4F8"/>
                </a:solidFill>
                <a:highlight>
                  <a:schemeClr val="lt1"/>
                </a:highlight>
              </a:rPr>
              <a:t>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1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3933475" y="-212175"/>
            <a:ext cx="7530174" cy="53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41"/>
          <p:cNvGrpSpPr/>
          <p:nvPr/>
        </p:nvGrpSpPr>
        <p:grpSpPr>
          <a:xfrm>
            <a:off x="100086" y="832740"/>
            <a:ext cx="7474369" cy="3884947"/>
            <a:chOff x="-82889" y="427533"/>
            <a:chExt cx="7177232" cy="4689133"/>
          </a:xfrm>
        </p:grpSpPr>
        <p:pic>
          <p:nvPicPr>
            <p:cNvPr id="240" name="Google Shape;24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89" y="427552"/>
              <a:ext cx="3721051" cy="261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2638" y="2308201"/>
              <a:ext cx="4106323" cy="2395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8691" y="427533"/>
              <a:ext cx="3855652" cy="261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31416" y="2390992"/>
              <a:ext cx="3626774" cy="2725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41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1"/>
          <p:cNvSpPr/>
          <p:nvPr/>
        </p:nvSpPr>
        <p:spPr>
          <a:xfrm rot="-5400000" flipH="1">
            <a:off x="7708675" y="3631675"/>
            <a:ext cx="425700" cy="2597700"/>
          </a:xfrm>
          <a:prstGeom prst="rect">
            <a:avLst/>
          </a:prstGeom>
          <a:solidFill>
            <a:srgbClr val="369A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ctrTitle" idx="4294967295"/>
          </p:nvPr>
        </p:nvSpPr>
        <p:spPr>
          <a:xfrm>
            <a:off x="826395" y="6237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Livvic"/>
                <a:ea typeface="Livvic"/>
                <a:cs typeface="Livvic"/>
                <a:sym typeface="Livvic"/>
              </a:rPr>
              <a:t>Query </a:t>
            </a:r>
            <a:r>
              <a:rPr lang="ko" sz="2000">
                <a:solidFill>
                  <a:srgbClr val="24292F"/>
                </a:solidFill>
                <a:highlight>
                  <a:schemeClr val="lt1"/>
                </a:highlight>
              </a:rPr>
              <a:t>📂</a:t>
            </a:r>
            <a:r>
              <a:rPr lang="ko" sz="1800">
                <a:solidFill>
                  <a:srgbClr val="8AB4F8"/>
                </a:solidFill>
                <a:highlight>
                  <a:schemeClr val="lt1"/>
                </a:highlight>
              </a:rPr>
              <a:t> 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894</Words>
  <Application>Microsoft Macintosh PowerPoint</Application>
  <PresentationFormat>On-screen Show (16:9)</PresentationFormat>
  <Paragraphs>99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Malgun Gothic</vt:lpstr>
      <vt:lpstr>Catamaran Light</vt:lpstr>
      <vt:lpstr>Arial</vt:lpstr>
      <vt:lpstr>Fira Sans Extra Condensed Medium</vt:lpstr>
      <vt:lpstr>Malgun Gothic</vt:lpstr>
      <vt:lpstr>Livvic</vt:lpstr>
      <vt:lpstr>Simple Light</vt:lpstr>
      <vt:lpstr>Engineering Project Proposal by Slidesgo</vt:lpstr>
      <vt:lpstr>MINI PROJECT </vt:lpstr>
      <vt:lpstr>✈️ INDEX</vt:lpstr>
      <vt:lpstr>docker 사용한 이유  🤷🤷‍♀️</vt:lpstr>
      <vt:lpstr>PowerPoint Presentation</vt:lpstr>
      <vt:lpstr>PowerPoint Presentation</vt:lpstr>
      <vt:lpstr>PowerPoint Presentation</vt:lpstr>
      <vt:lpstr>빠르다 🚀</vt:lpstr>
      <vt:lpstr>Query 📂 </vt:lpstr>
      <vt:lpstr>Query 📂 </vt:lpstr>
      <vt:lpstr>Query 📂 </vt:lpstr>
      <vt:lpstr>DashBoard (Week &amp; Today)</vt:lpstr>
      <vt:lpstr>DashBoard (Delayed and Cancelled)</vt:lpstr>
      <vt:lpstr>DashBoard (Word cloud &amp; Table)</vt:lpstr>
      <vt:lpstr>DashBoard (graph)</vt:lpstr>
      <vt:lpstr>DashBoard (graph)</vt:lpstr>
      <vt:lpstr>DashBoard (Filtering)</vt:lpstr>
      <vt:lpstr>DashBoard (ADD)</vt:lpstr>
      <vt:lpstr>DashBoard (Delays &amp;&amp; 취소)</vt:lpstr>
      <vt:lpstr>DashBoard (flights count) </vt:lpstr>
      <vt:lpstr>DashBoard (항공권)</vt:lpstr>
      <vt:lpstr>DashBoard (세계 항공권) </vt:lpstr>
      <vt:lpstr>DashBoard (대한 민국) </vt:lpstr>
      <vt:lpstr>DashBoard (Weather Delay)</vt:lpstr>
      <vt:lpstr>DashBoard (Weather Delay)</vt:lpstr>
      <vt:lpstr>DashBoard (Weather Delay)</vt:lpstr>
      <vt:lpstr>DashBoard (Weather Delay)</vt:lpstr>
      <vt:lpstr>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</dc:title>
  <cp:lastModifiedBy>김지현</cp:lastModifiedBy>
  <cp:revision>7</cp:revision>
  <dcterms:modified xsi:type="dcterms:W3CDTF">2021-11-03T05:52:46Z</dcterms:modified>
</cp:coreProperties>
</file>